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notesMasterIdLst>
    <p:notesMasterId r:id="rId3"/>
  </p:notesMasterIdLst>
  <p:sldIdLst>
    <p:sldId id="263" r:id="rId2"/>
  </p:sldIdLst>
  <p:sldSz cx="7559675" cy="10691813"/>
  <p:notesSz cx="6735763" cy="9869488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778"/>
    <a:srgbClr val="2C60F2"/>
    <a:srgbClr val="FF99CC"/>
    <a:srgbClr val="FF66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53" autoAdjust="0"/>
    <p:restoredTop sz="86472" autoAdjust="0"/>
  </p:normalViewPr>
  <p:slideViewPr>
    <p:cSldViewPr snapToGrid="0">
      <p:cViewPr varScale="1">
        <p:scale>
          <a:sx n="41" d="100"/>
          <a:sy n="41" d="100"/>
        </p:scale>
        <p:origin x="2880" y="54"/>
      </p:cViewPr>
      <p:guideLst>
        <p:guide orient="horz" pos="3367"/>
        <p:guide pos="2381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277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19413" cy="495459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5459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>
              <a:defRPr sz="1200"/>
            </a:lvl1pPr>
          </a:lstStyle>
          <a:p>
            <a:fld id="{9F5F6951-CF68-4DC1-AC29-787764F34EFC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09" rIns="91419" bIns="457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6" y="4749741"/>
            <a:ext cx="5389563" cy="3885862"/>
          </a:xfrm>
          <a:prstGeom prst="rect">
            <a:avLst/>
          </a:prstGeom>
        </p:spPr>
        <p:txBody>
          <a:bodyPr vert="horz" lIns="91419" tIns="45709" rIns="91419" bIns="4570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4033"/>
            <a:ext cx="2919413" cy="495459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033"/>
            <a:ext cx="2919412" cy="495459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>
              <a:defRPr sz="1200"/>
            </a:lvl1pPr>
          </a:lstStyle>
          <a:p>
            <a:fld id="{1033F903-E435-404D-AF41-4CB3E53579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549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F903-E435-404D-AF41-4CB3E53579E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551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9D8-93F5-4CDD-A7D2-0851BD2F847C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1F00-BA1A-4F0A-9E7E-16080FD26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12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9D8-93F5-4CDD-A7D2-0851BD2F847C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1F00-BA1A-4F0A-9E7E-16080FD26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06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9D8-93F5-4CDD-A7D2-0851BD2F847C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1F00-BA1A-4F0A-9E7E-16080FD26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18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9D8-93F5-4CDD-A7D2-0851BD2F847C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1F00-BA1A-4F0A-9E7E-16080FD26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1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9D8-93F5-4CDD-A7D2-0851BD2F847C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1F00-BA1A-4F0A-9E7E-16080FD26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18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9D8-93F5-4CDD-A7D2-0851BD2F847C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1F00-BA1A-4F0A-9E7E-16080FD26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79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9D8-93F5-4CDD-A7D2-0851BD2F847C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1F00-BA1A-4F0A-9E7E-16080FD26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98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9D8-93F5-4CDD-A7D2-0851BD2F847C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1F00-BA1A-4F0A-9E7E-16080FD26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73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9D8-93F5-4CDD-A7D2-0851BD2F847C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1F00-BA1A-4F0A-9E7E-16080FD26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51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9D8-93F5-4CDD-A7D2-0851BD2F847C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1F00-BA1A-4F0A-9E7E-16080FD26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43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29D8-93F5-4CDD-A7D2-0851BD2F847C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1F00-BA1A-4F0A-9E7E-16080FD26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50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E29D8-93F5-4CDD-A7D2-0851BD2F847C}" type="datetimeFigureOut">
              <a:rPr kumimoji="1" lang="ja-JP" altLang="en-US" smtClean="0"/>
              <a:t>2022/11/11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71F00-BA1A-4F0A-9E7E-16080FD26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93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buri.chisei1@pref.hokkaido.lg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上矢印 1"/>
          <p:cNvSpPr/>
          <p:nvPr/>
        </p:nvSpPr>
        <p:spPr>
          <a:xfrm>
            <a:off x="1599566" y="265653"/>
            <a:ext cx="4360542" cy="978408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ＦＡＸ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0143-22-5170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519105" y="1001979"/>
            <a:ext cx="1911349" cy="428174"/>
          </a:xfrm>
          <a:prstGeom prst="round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/>
              <a:t>お申込み方法</a:t>
            </a:r>
            <a:endParaRPr kumimoji="1" lang="ja-JP" altLang="en-US" sz="2000" b="1" dirty="0"/>
          </a:p>
        </p:txBody>
      </p:sp>
      <p:sp>
        <p:nvSpPr>
          <p:cNvPr id="12" name="正方形/長方形 11"/>
          <p:cNvSpPr/>
          <p:nvPr/>
        </p:nvSpPr>
        <p:spPr>
          <a:xfrm>
            <a:off x="364197" y="7257358"/>
            <a:ext cx="69646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オンラインの申込者には、視聴するためのＩＤ／パスワードをメールでお送りしますので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Ｅメールアドレスを明確に必ずご記入ください。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本申込書にご記入いただいた個人情報は、個人情報保護法及び関係法令に基づき適正に管理・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保護させていただきます。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本座談会の視聴状況を把握・管理する目的以外での利用又は第三者への提供はいたしません。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19104" y="1430153"/>
            <a:ext cx="69208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本申込書に所定事項</a:t>
            </a:r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をご記入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の上、お申込み</a:t>
            </a:r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ください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ＱＲコードから申し込むこともできますので、ご利用ください。</a:t>
            </a:r>
            <a:endParaRPr lang="ja-JP" altLang="en-US" sz="1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1400" spc="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 込 先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北海道胆振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総合振興局地域創生部地域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政策課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300"/>
              </a:spcBef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申込締切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令和４年</a:t>
            </a:r>
            <a:r>
              <a:rPr lang="en-US" altLang="ja-JP" sz="14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4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2022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4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)11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4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r>
              <a:rPr lang="en-US" altLang="ja-JP" sz="14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en-US" altLang="ja-JP" sz="1400" b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300"/>
              </a:spcBef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Ｅメール又はＦＡＸ等による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300"/>
              </a:spcBef>
            </a:pP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□  メール   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3"/>
              </a:rPr>
              <a:t>iburi.chisei1@pref.hokkaido.lg.jp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300"/>
              </a:spcBef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□  ＴＥＬ   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0143-83-5787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／□  ＦＡＸ 　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0143-22-5170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2602573" y="3650665"/>
            <a:ext cx="23545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Times New Roman" panose="02020603050405020304" pitchFamily="18" charset="0"/>
              </a:rPr>
              <a:t>申  込  書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19104" y="8827015"/>
            <a:ext cx="6521452" cy="14196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■ご来場される際のご注意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◎ご来場の際には、マスクの着用をお願いします。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◎以下の事項に該当する場合は、入場をお断りさせていただきますので、ご承知おきください。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・</a:t>
            </a: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37｡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５℃以上の発熱があった場合（入場時に検温を実施させていただく。）　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・咳・咽頭痛などの症状がある場合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972757"/>
              </p:ext>
            </p:extLst>
          </p:nvPr>
        </p:nvGraphicFramePr>
        <p:xfrm>
          <a:off x="519105" y="4051235"/>
          <a:ext cx="6521451" cy="3206127"/>
        </p:xfrm>
        <a:graphic>
          <a:graphicData uri="http://schemas.openxmlformats.org/drawingml/2006/table">
            <a:tbl>
              <a:tblPr/>
              <a:tblGrid>
                <a:gridCol w="1702209">
                  <a:extLst>
                    <a:ext uri="{9D8B030D-6E8A-4147-A177-3AD203B41FA5}">
                      <a16:colId xmlns:a16="http://schemas.microsoft.com/office/drawing/2014/main" val="1431981516"/>
                    </a:ext>
                  </a:extLst>
                </a:gridCol>
                <a:gridCol w="1039011">
                  <a:extLst>
                    <a:ext uri="{9D8B030D-6E8A-4147-A177-3AD203B41FA5}">
                      <a16:colId xmlns:a16="http://schemas.microsoft.com/office/drawing/2014/main" val="1130969394"/>
                    </a:ext>
                  </a:extLst>
                </a:gridCol>
                <a:gridCol w="1039011">
                  <a:extLst>
                    <a:ext uri="{9D8B030D-6E8A-4147-A177-3AD203B41FA5}">
                      <a16:colId xmlns:a16="http://schemas.microsoft.com/office/drawing/2014/main" val="255781509"/>
                    </a:ext>
                  </a:extLst>
                </a:gridCol>
                <a:gridCol w="1370610">
                  <a:extLst>
                    <a:ext uri="{9D8B030D-6E8A-4147-A177-3AD203B41FA5}">
                      <a16:colId xmlns:a16="http://schemas.microsoft.com/office/drawing/2014/main" val="1187935016"/>
                    </a:ext>
                  </a:extLst>
                </a:gridCol>
                <a:gridCol w="1370610">
                  <a:extLst>
                    <a:ext uri="{9D8B030D-6E8A-4147-A177-3AD203B41FA5}">
                      <a16:colId xmlns:a16="http://schemas.microsoft.com/office/drawing/2014/main" val="1746564058"/>
                    </a:ext>
                  </a:extLst>
                </a:gridCol>
              </a:tblGrid>
              <a:tr h="441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お住まいの市町村名</a:t>
                      </a:r>
                      <a:b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（都道府県）</a:t>
                      </a: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290" marR="8290" marT="8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707747"/>
                  </a:ext>
                </a:extLst>
              </a:tr>
              <a:tr h="331599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フ　リ　ガ　ナ</a:t>
                      </a: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参加方法</a:t>
                      </a:r>
                      <a:b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（どちらかに「○」を記入）</a:t>
                      </a:r>
                    </a:p>
                  </a:txBody>
                  <a:tcPr marL="8290" marR="8290" marT="8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連絡先（電話番号）</a:t>
                      </a:r>
                    </a:p>
                  </a:txBody>
                  <a:tcPr marL="8290" marR="8290" marT="8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メールアドレス</a:t>
                      </a:r>
                    </a:p>
                  </a:txBody>
                  <a:tcPr marL="8290" marR="8290" marT="8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11509"/>
                  </a:ext>
                </a:extLst>
              </a:tr>
              <a:tr h="441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お　　名　　前</a:t>
                      </a: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オンライン</a:t>
                      </a:r>
                    </a:p>
                  </a:txBody>
                  <a:tcPr marL="8290" marR="8290" marT="8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厚真町会場</a:t>
                      </a:r>
                    </a:p>
                  </a:txBody>
                  <a:tcPr marL="8290" marR="8290" marT="8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626155"/>
                  </a:ext>
                </a:extLst>
              </a:tr>
              <a:tr h="2470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90" marR="8290" marT="8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90" marR="8290" marT="8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90" marR="8290" marT="8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sng" strike="noStrike">
                          <a:solidFill>
                            <a:srgbClr val="0563C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90" marR="8290" marT="8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99002"/>
                  </a:ext>
                </a:extLst>
              </a:tr>
              <a:tr h="44158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255302"/>
                  </a:ext>
                </a:extLst>
              </a:tr>
              <a:tr h="20724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90" marR="8290" marT="8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90" marR="8290" marT="8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90" marR="8290" marT="8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90" marR="8290" marT="8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376817"/>
                  </a:ext>
                </a:extLst>
              </a:tr>
              <a:tr h="44158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016850"/>
                  </a:ext>
                </a:extLst>
              </a:tr>
              <a:tr h="207249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90" marR="8290" marT="8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90" marR="8290" marT="8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90" marR="8290" marT="8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90" marR="8290" marT="82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549456"/>
                  </a:ext>
                </a:extLst>
              </a:tr>
              <a:tr h="44158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90" marR="8290" marT="82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39844"/>
                  </a:ext>
                </a:extLst>
              </a:tr>
            </a:tbl>
          </a:graphicData>
        </a:graphic>
      </p:graphicFrame>
      <p:grpSp>
        <p:nvGrpSpPr>
          <p:cNvPr id="24" name="グループ化 23"/>
          <p:cNvGrpSpPr/>
          <p:nvPr/>
        </p:nvGrpSpPr>
        <p:grpSpPr>
          <a:xfrm>
            <a:off x="5008645" y="2528510"/>
            <a:ext cx="2431289" cy="558426"/>
            <a:chOff x="4867235" y="2075685"/>
            <a:chExt cx="2352133" cy="1201375"/>
          </a:xfrm>
        </p:grpSpPr>
        <p:sp>
          <p:nvSpPr>
            <p:cNvPr id="22" name="正方形/長方形 21"/>
            <p:cNvSpPr/>
            <p:nvPr/>
          </p:nvSpPr>
          <p:spPr>
            <a:xfrm>
              <a:off x="5448301" y="2075685"/>
              <a:ext cx="1468430" cy="10940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867235" y="2812366"/>
              <a:ext cx="2352133" cy="464694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ja-JP" sz="800" dirty="0" smtClean="0">
                  <a:latin typeface="+mj-ea"/>
                  <a:ea typeface="+mj-ea"/>
                </a:rPr>
                <a:t>※QR</a:t>
              </a:r>
              <a:r>
                <a:rPr lang="ja-JP" altLang="en-US" sz="800" dirty="0">
                  <a:latin typeface="+mj-ea"/>
                  <a:ea typeface="+mj-ea"/>
                </a:rPr>
                <a:t>コードは</a:t>
              </a:r>
              <a:r>
                <a:rPr lang="en-US" altLang="ja-JP" sz="800" dirty="0">
                  <a:latin typeface="+mj-ea"/>
                  <a:ea typeface="+mj-ea"/>
                </a:rPr>
                <a:t>(</a:t>
              </a:r>
              <a:r>
                <a:rPr lang="ja-JP" altLang="en-US" sz="800" dirty="0">
                  <a:latin typeface="+mj-ea"/>
                  <a:ea typeface="+mj-ea"/>
                </a:rPr>
                <a:t>株</a:t>
              </a:r>
              <a:r>
                <a:rPr lang="en-US" altLang="ja-JP" sz="800" dirty="0">
                  <a:latin typeface="+mj-ea"/>
                  <a:ea typeface="+mj-ea"/>
                </a:rPr>
                <a:t>)</a:t>
              </a:r>
              <a:r>
                <a:rPr lang="ja-JP" altLang="en-US" sz="800" dirty="0">
                  <a:latin typeface="+mj-ea"/>
                  <a:ea typeface="+mj-ea"/>
                </a:rPr>
                <a:t>デンソーウェーブの登録商標</a:t>
              </a:r>
              <a:r>
                <a:rPr lang="ja-JP" altLang="en-US" sz="800" dirty="0" smtClean="0">
                  <a:latin typeface="+mj-ea"/>
                  <a:ea typeface="+mj-ea"/>
                </a:rPr>
                <a:t>です。</a:t>
              </a:r>
              <a:endParaRPr kumimoji="1" lang="ja-JP" altLang="en-US" sz="800" dirty="0">
                <a:latin typeface="+mj-ea"/>
                <a:ea typeface="+mj-ea"/>
              </a:endParaRPr>
            </a:p>
          </p:txBody>
        </p:sp>
      </p:grpSp>
      <p:pic>
        <p:nvPicPr>
          <p:cNvPr id="25" name="図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464" y="2049990"/>
            <a:ext cx="8572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38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4168</TotalTime>
  <Words>336</Words>
  <Application>Microsoft Office PowerPoint</Application>
  <PresentationFormat>ユーザー設定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ＤＦ特太ゴシック体</vt:lpstr>
      <vt:lpstr>HG丸ｺﾞｼｯｸM-PRO</vt:lpstr>
      <vt:lpstr>ＭＳ Ｐゴシック</vt:lpstr>
      <vt:lpstr>ＭＳ ゴシック</vt:lpstr>
      <vt:lpstr>游ゴシック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北海道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北海道</dc:creator>
  <cp:lastModifiedBy>山田＿涼介</cp:lastModifiedBy>
  <cp:revision>300</cp:revision>
  <cp:lastPrinted>2022-11-11T05:17:16Z</cp:lastPrinted>
  <dcterms:created xsi:type="dcterms:W3CDTF">2016-07-05T11:21:40Z</dcterms:created>
  <dcterms:modified xsi:type="dcterms:W3CDTF">2022-11-11T08:26:44Z</dcterms:modified>
</cp:coreProperties>
</file>