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6" r:id="rId1"/>
  </p:sldMasterIdLst>
  <p:notesMasterIdLst>
    <p:notesMasterId r:id="rId9"/>
  </p:notesMasterIdLst>
  <p:handoutMasterIdLst>
    <p:handoutMasterId r:id="rId10"/>
  </p:handoutMasterIdLst>
  <p:sldIdLst>
    <p:sldId id="3124" r:id="rId2"/>
    <p:sldId id="3131" r:id="rId3"/>
    <p:sldId id="3130" r:id="rId4"/>
    <p:sldId id="3126" r:id="rId5"/>
    <p:sldId id="3132" r:id="rId6"/>
    <p:sldId id="3133" r:id="rId7"/>
    <p:sldId id="3134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204C6B9-4743-406D-857C-CC134153049E}">
          <p14:sldIdLst>
            <p14:sldId id="3124"/>
            <p14:sldId id="3131"/>
            <p14:sldId id="3130"/>
            <p14:sldId id="3126"/>
            <p14:sldId id="3132"/>
            <p14:sldId id="3133"/>
            <p14:sldId id="31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00"/>
    <a:srgbClr val="FFCCCC"/>
    <a:srgbClr val="008000"/>
    <a:srgbClr val="0033CC"/>
    <a:srgbClr val="CCFFFF"/>
    <a:srgbClr val="FFFF99"/>
    <a:srgbClr val="FFFFCC"/>
    <a:srgbClr val="FF505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91906" autoAdjust="0"/>
  </p:normalViewPr>
  <p:slideViewPr>
    <p:cSldViewPr snapToGrid="0">
      <p:cViewPr varScale="1">
        <p:scale>
          <a:sx n="68" d="100"/>
          <a:sy n="68" d="100"/>
        </p:scale>
        <p:origin x="115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5052"/>
    </p:cViewPr>
  </p:sorterViewPr>
  <p:notesViewPr>
    <p:cSldViewPr snapToGrid="0">
      <p:cViewPr varScale="1">
        <p:scale>
          <a:sx n="28" d="100"/>
          <a:sy n="28" d="100"/>
        </p:scale>
        <p:origin x="244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/>
      <c:barChart>
        <c:barDir val="bar"/>
        <c:grouping val="percentStacked"/>
        <c:varyColors val="0"/>
        <c:ser>
          <c:idx val="0"/>
          <c:order val="0"/>
          <c:tx>
            <c:v>苫小牧市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226500</c:v>
              </c:pt>
              <c:pt idx="1">
                <c:v>22160</c:v>
              </c:pt>
              <c:pt idx="2">
                <c:v>5405</c:v>
              </c:pt>
              <c:pt idx="3">
                <c:v>6388</c:v>
              </c:pt>
              <c:pt idx="4">
                <c:v>9197</c:v>
              </c:pt>
            </c:numLit>
          </c:val>
        </c:ser>
        <c:ser>
          <c:idx val="1"/>
          <c:order val="1"/>
          <c:tx>
            <c:v>白老町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201</c:v>
              </c:pt>
              <c:pt idx="1">
                <c:v>10748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2"/>
          <c:order val="2"/>
          <c:tx>
            <c:v>厚真町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3"/>
          <c:order val="3"/>
          <c:tx>
            <c:v>安平町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3985</c:v>
              </c:pt>
              <c:pt idx="4">
                <c:v>0</c:v>
              </c:pt>
            </c:numLit>
          </c:val>
        </c:ser>
        <c:ser>
          <c:idx val="4"/>
          <c:order val="4"/>
          <c:tx>
            <c:v>むかわ町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266</c:v>
              </c:pt>
              <c:pt idx="3">
                <c:v>0</c:v>
              </c:pt>
              <c:pt idx="4">
                <c:v>5887</c:v>
              </c:pt>
            </c:numLit>
          </c:val>
        </c:ser>
        <c:ser>
          <c:idx val="6"/>
          <c:order val="5"/>
          <c:tx>
            <c:v>札幌</c:v>
          </c:tx>
          <c:spPr>
            <a:solidFill>
              <a:srgbClr val="FF0000"/>
            </a:solidFill>
          </c:spPr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19115</c:v>
              </c:pt>
              <c:pt idx="1">
                <c:v>737</c:v>
              </c:pt>
              <c:pt idx="2">
                <c:v>260</c:v>
              </c:pt>
              <c:pt idx="3">
                <c:v>2398</c:v>
              </c:pt>
              <c:pt idx="4">
                <c:v>321</c:v>
              </c:pt>
            </c:numLit>
          </c:val>
        </c:ser>
        <c:ser>
          <c:idx val="9"/>
          <c:order val="6"/>
          <c:tx>
            <c:v>西胆振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2837</c:v>
              </c:pt>
              <c:pt idx="1">
                <c:v>11436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5"/>
          <c:order val="7"/>
          <c:tx>
            <c:v>北渡島檜山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128</c:v>
              </c:pt>
              <c:pt idx="1">
                <c:v>96</c:v>
              </c:pt>
              <c:pt idx="2">
                <c:v>0</c:v>
              </c:pt>
              <c:pt idx="3">
                <c:v>72</c:v>
              </c:pt>
              <c:pt idx="4">
                <c:v>0</c:v>
              </c:pt>
            </c:numLit>
          </c:val>
        </c:ser>
        <c:ser>
          <c:idx val="7"/>
          <c:order val="8"/>
          <c:tx>
            <c:v>後志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265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8"/>
          <c:order val="9"/>
          <c:tx>
            <c:v>中空知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108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10"/>
          <c:order val="10"/>
          <c:tx>
            <c:v>上川北部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48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11"/>
          <c:order val="11"/>
          <c:tx>
            <c:v>十勝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60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42983528"/>
        <c:axId val="242983920"/>
      </c:barChart>
      <c:catAx>
        <c:axId val="2429835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42983920"/>
        <c:crosses val="autoZero"/>
        <c:auto val="1"/>
        <c:lblAlgn val="ctr"/>
        <c:lblOffset val="100"/>
        <c:noMultiLvlLbl val="0"/>
      </c:catAx>
      <c:valAx>
        <c:axId val="242983920"/>
        <c:scaling>
          <c:orientation val="minMax"/>
          <c:max val="1"/>
          <c:min val="0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242983528"/>
        <c:crosses val="autoZero"/>
        <c:crossBetween val="between"/>
        <c:majorUnit val="0.1"/>
      </c:valAx>
    </c:plotArea>
    <c:legend>
      <c:legendPos val="r"/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</c:pivotFmts>
    <c:plotArea>
      <c:layout/>
      <c:barChart>
        <c:barDir val="bar"/>
        <c:grouping val="percentStacked"/>
        <c:varyColors val="0"/>
        <c:ser>
          <c:idx val="0"/>
          <c:order val="0"/>
          <c:tx>
            <c:v>苫小牧市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2861189</c:v>
              </c:pt>
              <c:pt idx="1">
                <c:v>208009</c:v>
              </c:pt>
              <c:pt idx="2">
                <c:v>58438</c:v>
              </c:pt>
              <c:pt idx="3">
                <c:v>67095</c:v>
              </c:pt>
              <c:pt idx="4">
                <c:v>88077</c:v>
              </c:pt>
            </c:numLit>
          </c:val>
        </c:ser>
        <c:ser>
          <c:idx val="1"/>
          <c:order val="1"/>
          <c:tx>
            <c:v>白老町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2050</c:v>
              </c:pt>
              <c:pt idx="1">
                <c:v>186053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2"/>
          <c:order val="2"/>
          <c:tx>
            <c:v>厚真町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64</c:v>
              </c:pt>
              <c:pt idx="1">
                <c:v>0</c:v>
              </c:pt>
              <c:pt idx="2">
                <c:v>57488</c:v>
              </c:pt>
              <c:pt idx="3">
                <c:v>160</c:v>
              </c:pt>
              <c:pt idx="4">
                <c:v>100</c:v>
              </c:pt>
            </c:numLit>
          </c:val>
        </c:ser>
        <c:ser>
          <c:idx val="3"/>
          <c:order val="3"/>
          <c:tx>
            <c:v>安平町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304</c:v>
              </c:pt>
              <c:pt idx="1">
                <c:v>0</c:v>
              </c:pt>
              <c:pt idx="2">
                <c:v>1800</c:v>
              </c:pt>
              <c:pt idx="3">
                <c:v>98560</c:v>
              </c:pt>
              <c:pt idx="4">
                <c:v>543</c:v>
              </c:pt>
            </c:numLit>
          </c:val>
        </c:ser>
        <c:ser>
          <c:idx val="4"/>
          <c:order val="4"/>
          <c:tx>
            <c:v>むかわ町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256</c:v>
              </c:pt>
              <c:pt idx="1">
                <c:v>0</c:v>
              </c:pt>
              <c:pt idx="2">
                <c:v>1633</c:v>
              </c:pt>
              <c:pt idx="3">
                <c:v>0</c:v>
              </c:pt>
              <c:pt idx="4">
                <c:v>106839</c:v>
              </c:pt>
            </c:numLit>
          </c:val>
        </c:ser>
        <c:ser>
          <c:idx val="5"/>
          <c:order val="5"/>
          <c:tx>
            <c:v>南渡島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126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6"/>
          <c:order val="6"/>
          <c:tx>
            <c:v>北渡島檜山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26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7"/>
          <c:order val="7"/>
          <c:tx>
            <c:v>札幌</c:v>
          </c:tx>
          <c:spPr>
            <a:solidFill>
              <a:srgbClr val="FF0000"/>
            </a:solidFill>
          </c:spPr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71221</c:v>
              </c:pt>
              <c:pt idx="1">
                <c:v>10782</c:v>
              </c:pt>
              <c:pt idx="2">
                <c:v>6062</c:v>
              </c:pt>
              <c:pt idx="3">
                <c:v>37734</c:v>
              </c:pt>
              <c:pt idx="4">
                <c:v>9002</c:v>
              </c:pt>
            </c:numLit>
          </c:val>
        </c:ser>
        <c:ser>
          <c:idx val="8"/>
          <c:order val="8"/>
          <c:tx>
            <c:v>後志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510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9"/>
          <c:order val="9"/>
          <c:tx>
            <c:v>南空知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920</c:v>
              </c:pt>
              <c:pt idx="1">
                <c:v>0</c:v>
              </c:pt>
              <c:pt idx="2">
                <c:v>0</c:v>
              </c:pt>
              <c:pt idx="3">
                <c:v>637</c:v>
              </c:pt>
              <c:pt idx="4">
                <c:v>0</c:v>
              </c:pt>
            </c:numLit>
          </c:val>
        </c:ser>
        <c:ser>
          <c:idx val="10"/>
          <c:order val="10"/>
          <c:tx>
            <c:v>北空知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72</c:v>
              </c:pt>
              <c:pt idx="1">
                <c:v>54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11"/>
          <c:order val="11"/>
          <c:tx>
            <c:v>西胆振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3435</c:v>
              </c:pt>
              <c:pt idx="1">
                <c:v>51865</c:v>
              </c:pt>
              <c:pt idx="2">
                <c:v>0</c:v>
              </c:pt>
              <c:pt idx="3">
                <c:v>0</c:v>
              </c:pt>
              <c:pt idx="4">
                <c:v>22</c:v>
              </c:pt>
            </c:numLit>
          </c:val>
        </c:ser>
        <c:ser>
          <c:idx val="12"/>
          <c:order val="12"/>
          <c:tx>
            <c:v>日高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779</c:v>
              </c:pt>
              <c:pt idx="1">
                <c:v>193</c:v>
              </c:pt>
              <c:pt idx="2">
                <c:v>0</c:v>
              </c:pt>
              <c:pt idx="3">
                <c:v>44</c:v>
              </c:pt>
              <c:pt idx="4">
                <c:v>2552</c:v>
              </c:pt>
            </c:numLit>
          </c:val>
        </c:ser>
        <c:ser>
          <c:idx val="13"/>
          <c:order val="13"/>
          <c:tx>
            <c:v>上川中部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744</c:v>
              </c:pt>
              <c:pt idx="1">
                <c:v>20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14"/>
          <c:order val="14"/>
          <c:tx>
            <c:v>上川北部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42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15"/>
          <c:order val="15"/>
          <c:tx>
            <c:v>留萌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72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16"/>
          <c:order val="16"/>
          <c:tx>
            <c:v>北網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11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17"/>
          <c:order val="17"/>
          <c:tx>
            <c:v>十勝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141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66</c:v>
              </c:pt>
            </c:numLit>
          </c:val>
        </c:ser>
        <c:ser>
          <c:idx val="18"/>
          <c:order val="18"/>
          <c:tx>
            <c:v>釧路</c:v>
          </c:tx>
          <c:invertIfNegative val="0"/>
          <c:cat>
            <c:strLit>
              <c:ptCount val="5"/>
              <c:pt idx="0">
                <c:v>苫小牧市</c:v>
              </c:pt>
              <c:pt idx="1">
                <c:v>白老町</c:v>
              </c:pt>
              <c:pt idx="2">
                <c:v> 厚真町</c:v>
              </c:pt>
              <c:pt idx="3">
                <c:v>安平町</c:v>
              </c:pt>
              <c:pt idx="4">
                <c:v>むかわ町</c:v>
              </c:pt>
            </c:strLit>
          </c:cat>
          <c:val>
            <c:numLit>
              <c:formatCode>General</c:formatCode>
              <c:ptCount val="5"/>
              <c:pt idx="0">
                <c:v>76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42984704"/>
        <c:axId val="242985096"/>
      </c:barChart>
      <c:catAx>
        <c:axId val="242984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42985096"/>
        <c:crosses val="autoZero"/>
        <c:auto val="1"/>
        <c:lblAlgn val="ctr"/>
        <c:lblOffset val="100"/>
        <c:noMultiLvlLbl val="0"/>
      </c:catAx>
      <c:valAx>
        <c:axId val="242985096"/>
        <c:scaling>
          <c:orientation val="minMax"/>
          <c:max val="1"/>
          <c:min val="0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242984704"/>
        <c:crosses val="autoZero"/>
        <c:crossBetween val="between"/>
        <c:majorUnit val="0.1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413" cy="495300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68836F05-9A70-4DFB-BB47-55F3490B2E7F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013"/>
            <a:ext cx="2919413" cy="495300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0FEAB0BD-9D23-41C4-B86F-6DE29723A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0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8831" cy="495029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3"/>
            <a:ext cx="2918831" cy="495029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E37FE1EA-34C7-497C-83F9-C5CD1FDEC41A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1"/>
          </a:xfrm>
          <a:prstGeom prst="rect">
            <a:avLst/>
          </a:prstGeom>
        </p:spPr>
        <p:txBody>
          <a:bodyPr vert="horz" lIns="91420" tIns="45711" rIns="91420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6"/>
            <a:ext cx="2918831" cy="495028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1" cy="495028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9693A44D-FC19-4E1E-B9B0-7650F90CE4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82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2">
              <a:defRPr/>
            </a:pPr>
            <a:fld id="{9693A44D-FC19-4E1E-B9B0-7650F90CE4CF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262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10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2">
              <a:defRPr/>
            </a:pPr>
            <a:fld id="{9693A44D-FC19-4E1E-B9B0-7650F90CE4CF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262"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4028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2">
              <a:defRPr/>
            </a:pPr>
            <a:fld id="{9693A44D-FC19-4E1E-B9B0-7650F90CE4CF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262">
                <a:defRPr/>
              </a:pPr>
              <a:t>3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06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2">
              <a:defRPr/>
            </a:pPr>
            <a:fld id="{9693A44D-FC19-4E1E-B9B0-7650F90CE4CF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262">
                <a:defRPr/>
              </a:pPr>
              <a:t>4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3589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2">
              <a:defRPr/>
            </a:pPr>
            <a:fld id="{9693A44D-FC19-4E1E-B9B0-7650F90CE4CF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262">
                <a:defRPr/>
              </a:pPr>
              <a:t>5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63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2">
              <a:defRPr/>
            </a:pPr>
            <a:fld id="{9693A44D-FC19-4E1E-B9B0-7650F90CE4CF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262">
                <a:defRPr/>
              </a:pPr>
              <a:t>6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6627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2">
              <a:defRPr/>
            </a:pPr>
            <a:fld id="{9693A44D-FC19-4E1E-B9B0-7650F90CE4CF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262">
                <a:defRPr/>
              </a:pPr>
              <a:t>7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675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3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3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C36F-A1ED-481E-8261-A64B43B336D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6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23BE-EFF0-4A9C-87D5-C3AA7F8E13E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86600" y="6473832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91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2ACB-C3E6-4AC6-AFF1-FCB30F08BFB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86600" y="6473832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0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BEA-4C03-4313-B743-557FD7A7C9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2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9732-C6BC-4200-B652-A84BAA7D5F5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9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9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3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27A-F9D9-4947-992B-77BB5D4689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8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DE44-DA8E-4CBD-9E25-1118482A9FB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24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DB79-F5A3-4851-9FEC-56DE904D25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1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44B0-4254-4753-9DDD-354A1FA1A3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86600" y="6492881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0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89E-9D7A-46B8-A1E9-2AB8DCA9B1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86600" y="6492881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5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DDF8-F660-4D8B-928E-B9FE4D352AD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86600" y="6448432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2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1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330E3-87FB-49F5-BE09-07204D64F38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C19A-1D39-4639-A1BE-AEFF226A5A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3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78" r:id="rId2"/>
    <p:sldLayoutId id="2147484779" r:id="rId3"/>
    <p:sldLayoutId id="2147484780" r:id="rId4"/>
    <p:sldLayoutId id="2147484781" r:id="rId5"/>
    <p:sldLayoutId id="2147484782" r:id="rId6"/>
    <p:sldLayoutId id="2147484783" r:id="rId7"/>
    <p:sldLayoutId id="2147484784" r:id="rId8"/>
    <p:sldLayoutId id="2147484785" r:id="rId9"/>
    <p:sldLayoutId id="2147484786" r:id="rId10"/>
    <p:sldLayoutId id="214748478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719064"/>
              </p:ext>
            </p:extLst>
          </p:nvPr>
        </p:nvGraphicFramePr>
        <p:xfrm>
          <a:off x="168811" y="1005107"/>
          <a:ext cx="8806375" cy="3336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746"/>
                <a:gridCol w="648067"/>
                <a:gridCol w="656142"/>
                <a:gridCol w="656142"/>
                <a:gridCol w="656142"/>
                <a:gridCol w="656142"/>
                <a:gridCol w="656142"/>
                <a:gridCol w="656142"/>
                <a:gridCol w="656142"/>
                <a:gridCol w="656142"/>
                <a:gridCol w="656142"/>
                <a:gridCol w="656142"/>
                <a:gridCol w="656142"/>
              </a:tblGrid>
              <a:tr h="476664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1965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1975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1985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1995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2005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2010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2015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2020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2025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2030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2035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2040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7666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苫小牧市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81,812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132,477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158,061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169,328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172,758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173,320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172,737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170,448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166,550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161,365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155,212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148,083 </a:t>
                      </a:r>
                    </a:p>
                  </a:txBody>
                  <a:tcPr marL="9525" marR="9525" marT="9525" marB="0" anchor="ctr"/>
                </a:tc>
              </a:tr>
              <a:tr h="47666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白  老  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17,617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22,585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24,353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22,414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20,748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19,376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17,740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15,976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14,213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12,455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10,760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9,180 </a:t>
                      </a:r>
                    </a:p>
                  </a:txBody>
                  <a:tcPr marL="9525" marR="9525" marT="9525" marB="0" anchor="ctr"/>
                </a:tc>
              </a:tr>
              <a:tr h="4766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厚  真  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8,875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6,976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6,603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5,734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5,240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4,890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4,838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4,685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4,368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4,048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3,742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3,428 </a:t>
                      </a:r>
                    </a:p>
                  </a:txBody>
                  <a:tcPr marL="9525" marR="9525" marT="9525" marB="0" anchor="ctr"/>
                </a:tc>
              </a:tr>
              <a:tr h="4766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安  平  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13,383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11,633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10,526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9,484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9,131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8,726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8,148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7,519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6,874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6,236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5,620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5,035 </a:t>
                      </a:r>
                    </a:p>
                  </a:txBody>
                  <a:tcPr marL="9525" marR="9525" marT="9525" marB="0" anchor="ctr"/>
                </a:tc>
              </a:tr>
              <a:tr h="47666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むかわ町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18,753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14,851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14,068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11,967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10,602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9,746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8,596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7,582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6,632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5,755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4,937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4,180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6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東  胆  振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140,440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188,522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213,611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218,927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218,479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216,058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212,059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206,210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198,637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189,859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180,271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169,906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186598" y="705270"/>
            <a:ext cx="9412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（単位：人）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0" y="590843"/>
            <a:ext cx="1505243" cy="345259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+mn-ea"/>
              </a:rPr>
              <a:t>表１　総人口の推移</a:t>
            </a:r>
            <a:endParaRPr lang="ja-JP" altLang="en-US" sz="12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90942" y="4410760"/>
            <a:ext cx="43530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国勢調査及び国立社会保障・人口問題研究所による推計（平成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月推計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17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325387"/>
              </p:ext>
            </p:extLst>
          </p:nvPr>
        </p:nvGraphicFramePr>
        <p:xfrm>
          <a:off x="55418" y="822809"/>
          <a:ext cx="9033554" cy="3065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387"/>
                <a:gridCol w="661183"/>
                <a:gridCol w="689317"/>
                <a:gridCol w="647113"/>
                <a:gridCol w="742250"/>
                <a:gridCol w="668788"/>
                <a:gridCol w="668788"/>
                <a:gridCol w="668788"/>
                <a:gridCol w="668788"/>
                <a:gridCol w="668788"/>
                <a:gridCol w="668788"/>
                <a:gridCol w="674796"/>
                <a:gridCol w="662780"/>
              </a:tblGrid>
              <a:tr h="396931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1965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1975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1985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1995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2005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2010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2015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2020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2025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2030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2035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2040</a:t>
                      </a:r>
                      <a:r>
                        <a:rPr kumimoji="1" lang="ja-JP" altLang="en-US" sz="120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4024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苫小牧市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  <a:ea typeface="+mn-ea"/>
                        </a:rPr>
                        <a:t>896</a:t>
                      </a:r>
                      <a:endParaRPr kumimoji="1" lang="ja-JP" altLang="en-US" sz="135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  <a:ea typeface="+mn-ea"/>
                        </a:rPr>
                        <a:t>1,745</a:t>
                      </a:r>
                      <a:endParaRPr kumimoji="1" lang="ja-JP" altLang="en-US" sz="135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  <a:ea typeface="+mn-ea"/>
                        </a:rPr>
                        <a:t>3,818</a:t>
                      </a:r>
                      <a:endParaRPr kumimoji="1" lang="ja-JP" altLang="en-US" sz="135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  <a:ea typeface="+mn-ea"/>
                        </a:rPr>
                        <a:t>7,155</a:t>
                      </a:r>
                      <a:endParaRPr kumimoji="1" lang="ja-JP" altLang="en-US" sz="135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  <a:ea typeface="+mn-ea"/>
                        </a:rPr>
                        <a:t>13,473</a:t>
                      </a:r>
                      <a:endParaRPr kumimoji="1" lang="ja-JP" altLang="en-US" sz="135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  <a:ea typeface="+mn-ea"/>
                        </a:rPr>
                        <a:t>16,818</a:t>
                      </a:r>
                      <a:endParaRPr kumimoji="1" lang="ja-JP" altLang="en-US" sz="135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20,468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24,252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29,967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33,701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33,809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32,977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45016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白  老  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181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404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807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kumimoji="1" lang="en-US" altLang="ja-JP" sz="1350" dirty="0" smtClean="0">
                          <a:latin typeface="+mn-lt"/>
                        </a:rPr>
                        <a:t>445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2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kumimoji="1" lang="en-US" altLang="ja-JP" sz="1350" dirty="0" smtClean="0">
                          <a:latin typeface="+mn-lt"/>
                        </a:rPr>
                        <a:t>606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3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kumimoji="1" lang="en-US" altLang="ja-JP" sz="1350" dirty="0" smtClean="0">
                          <a:latin typeface="+mn-lt"/>
                        </a:rPr>
                        <a:t>105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449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932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804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271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厚  真  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174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215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362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520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751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866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061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043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991</a:t>
                      </a:r>
                    </a:p>
                  </a:txBody>
                  <a:tcPr marL="0" marR="0" marT="0" marB="0" anchor="ctr"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安  平  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241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276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443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683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kumimoji="1" lang="en-US" altLang="ja-JP" sz="1350" dirty="0" smtClean="0">
                          <a:latin typeface="+mn-lt"/>
                        </a:rPr>
                        <a:t>141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kumimoji="1" lang="en-US" altLang="ja-JP" sz="1350" dirty="0" smtClean="0">
                          <a:latin typeface="+mn-lt"/>
                        </a:rPr>
                        <a:t>386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519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643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596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489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354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69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むかわ町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224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334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570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863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kumimoji="1" lang="en-US" altLang="ja-JP" sz="1350" dirty="0" smtClean="0">
                          <a:latin typeface="+mn-lt"/>
                        </a:rPr>
                        <a:t>435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smtClean="0"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kumimoji="1" lang="en-US" altLang="ja-JP" sz="1350" smtClean="0">
                          <a:latin typeface="+mn-lt"/>
                        </a:rPr>
                        <a:t>662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686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739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745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585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</a:t>
                      </a:r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414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9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東  胆  振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1,716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2,974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6,000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10,666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19,406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dirty="0" smtClean="0">
                          <a:latin typeface="+mn-lt"/>
                        </a:rPr>
                        <a:t>23,837</a:t>
                      </a:r>
                      <a:endParaRPr kumimoji="1" lang="ja-JP" altLang="en-US" sz="135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27,979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32,350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38,745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42,451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41,730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40,007</a:t>
                      </a:r>
                      <a:endParaRPr lang="en-US" altLang="ja-JP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16110" y="346415"/>
            <a:ext cx="3303865" cy="385011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+mn-ea"/>
              </a:rPr>
              <a:t>表２　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</a:rPr>
              <a:t>75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</a:rPr>
              <a:t>歳以上人口の推移</a:t>
            </a:r>
            <a:endParaRPr lang="ja-JP" altLang="en-US" sz="12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47681" y="500594"/>
            <a:ext cx="9412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（単位：人）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35914" y="4102341"/>
            <a:ext cx="43530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国勢調査及び国立社会保障・人口問題研究所による推計（平成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月推計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68633" y="3956101"/>
            <a:ext cx="2320317" cy="260312"/>
          </a:xfrm>
          <a:prstGeom prst="wedgeRoundRectCallout">
            <a:avLst>
              <a:gd name="adj1" fmla="val 48249"/>
              <a:gd name="adj2" fmla="val 23237"/>
              <a:gd name="adj3" fmla="val 16667"/>
            </a:avLst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７５歳以上人口がピークとなる年を着色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68633" y="3488787"/>
            <a:ext cx="9033554" cy="140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74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44732" y="6063438"/>
            <a:ext cx="36704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厚生労働省「医療計画作成支援データブック」平成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年度受療動向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5932948"/>
            <a:ext cx="5344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※NDB</a:t>
            </a:r>
            <a:r>
              <a:rPr lang="ja-JP" altLang="en-US" sz="900" dirty="0"/>
              <a:t>の利用ルールにより、以下の集計データは表示されません。</a:t>
            </a:r>
          </a:p>
          <a:p>
            <a:r>
              <a:rPr lang="en-US" altLang="ja-JP" sz="900" dirty="0"/>
              <a:t>ⅰ</a:t>
            </a:r>
            <a:r>
              <a:rPr lang="ja-JP" altLang="en-US" sz="900" dirty="0"/>
              <a:t>）人口</a:t>
            </a:r>
            <a:r>
              <a:rPr lang="en-US" altLang="ja-JP" sz="900" dirty="0"/>
              <a:t>2,000</a:t>
            </a:r>
            <a:r>
              <a:rPr lang="ja-JP" altLang="en-US" sz="900" dirty="0"/>
              <a:t>人未満の市区町村では、患者等の数を表示しないこと</a:t>
            </a:r>
            <a:r>
              <a:rPr lang="ja-JP" altLang="en-US" sz="900" dirty="0" smtClean="0"/>
              <a:t>。</a:t>
            </a:r>
            <a:endParaRPr lang="en-US" altLang="ja-JP" sz="900" dirty="0" smtClean="0"/>
          </a:p>
          <a:p>
            <a:r>
              <a:rPr lang="en-US" altLang="ja-JP" sz="900" dirty="0"/>
              <a:t>ⅱ</a:t>
            </a:r>
            <a:r>
              <a:rPr lang="ja-JP" altLang="en-US" sz="900" dirty="0"/>
              <a:t>）人口</a:t>
            </a:r>
            <a:r>
              <a:rPr lang="en-US" altLang="ja-JP" sz="900" dirty="0"/>
              <a:t>2,000</a:t>
            </a:r>
            <a:r>
              <a:rPr lang="ja-JP" altLang="en-US" sz="900" dirty="0"/>
              <a:t>人以上</a:t>
            </a:r>
            <a:r>
              <a:rPr lang="en-US" altLang="ja-JP" sz="900" dirty="0"/>
              <a:t>25,000</a:t>
            </a:r>
            <a:r>
              <a:rPr lang="ja-JP" altLang="en-US" sz="900" dirty="0"/>
              <a:t>人未満の市区町村では、患者等の数</a:t>
            </a:r>
            <a:r>
              <a:rPr lang="ja-JP" altLang="en-US" sz="900" dirty="0" smtClean="0"/>
              <a:t>が</a:t>
            </a:r>
            <a:r>
              <a:rPr lang="en-US" altLang="ja-JP" sz="900" dirty="0"/>
              <a:t>20</a:t>
            </a:r>
            <a:r>
              <a:rPr lang="ja-JP" altLang="en-US" sz="900" dirty="0"/>
              <a:t>未満になる集計単位が含まれないこと</a:t>
            </a:r>
            <a:r>
              <a:rPr lang="ja-JP" altLang="en-US" sz="900" dirty="0" smtClean="0"/>
              <a:t>。</a:t>
            </a:r>
            <a:endParaRPr lang="en-US" altLang="ja-JP" sz="900" dirty="0" smtClean="0"/>
          </a:p>
          <a:p>
            <a:r>
              <a:rPr lang="en-US" altLang="ja-JP" sz="900" dirty="0"/>
              <a:t>ⅲ</a:t>
            </a:r>
            <a:r>
              <a:rPr lang="ja-JP" altLang="en-US" sz="900" dirty="0"/>
              <a:t>）人口</a:t>
            </a:r>
            <a:r>
              <a:rPr lang="en-US" altLang="ja-JP" sz="900" dirty="0"/>
              <a:t>25,000</a:t>
            </a:r>
            <a:r>
              <a:rPr lang="ja-JP" altLang="en-US" sz="900" dirty="0"/>
              <a:t>人以上の市区町村では、患者等の数が</a:t>
            </a:r>
            <a:r>
              <a:rPr lang="en-US" altLang="ja-JP" sz="900" dirty="0"/>
              <a:t>10</a:t>
            </a:r>
            <a:r>
              <a:rPr lang="ja-JP" altLang="en-US" sz="900" dirty="0"/>
              <a:t>未満に</a:t>
            </a:r>
            <a:r>
              <a:rPr lang="ja-JP" altLang="en-US" sz="900" dirty="0" smtClean="0"/>
              <a:t>なる</a:t>
            </a:r>
            <a:r>
              <a:rPr lang="ja-JP" altLang="en-US" sz="900" dirty="0"/>
              <a:t>集計単位が含まれないこと。</a:t>
            </a:r>
            <a:endParaRPr kumimoji="1" lang="ja-JP" altLang="en-US" sz="900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156348"/>
              </p:ext>
            </p:extLst>
          </p:nvPr>
        </p:nvGraphicFramePr>
        <p:xfrm>
          <a:off x="476250" y="734293"/>
          <a:ext cx="8191500" cy="339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910110"/>
              </p:ext>
            </p:extLst>
          </p:nvPr>
        </p:nvGraphicFramePr>
        <p:xfrm>
          <a:off x="628649" y="4192438"/>
          <a:ext cx="7886703" cy="1688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0899"/>
                <a:gridCol w="731756"/>
                <a:gridCol w="731756"/>
                <a:gridCol w="731756"/>
                <a:gridCol w="731756"/>
                <a:gridCol w="731756"/>
                <a:gridCol w="731756"/>
                <a:gridCol w="731756"/>
                <a:gridCol w="731756"/>
                <a:gridCol w="731756"/>
              </a:tblGrid>
              <a:tr h="1902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合計 </a:t>
                      </a:r>
                      <a:r>
                        <a:rPr lang="en-US" altLang="ja-JP" sz="900" u="none" strike="noStrike" dirty="0">
                          <a:effectLst/>
                        </a:rPr>
                        <a:t>/ </a:t>
                      </a:r>
                      <a:r>
                        <a:rPr lang="ja-JP" altLang="en-US" sz="900" u="none" strike="noStrike" dirty="0">
                          <a:effectLst/>
                        </a:rPr>
                        <a:t>総件数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医　　療　　機　　関　　市　　区　　町　　村　　名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2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</a:rPr>
                        <a:t>負担者市区町村名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苫小牧市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白老町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厚真町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安平町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むかわ町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札幌圏域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西胆振圏域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北渡島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檜山圏域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後志圏域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6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苫小牧市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90.9%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0.1%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7.7%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1.1%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0.05%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0.1%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6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白  老  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49.1%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23.8%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1.6%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25.3%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0.2%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6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厚  真  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91.1%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</a:rPr>
                        <a:t>4.5%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4.4%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6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安  平  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49.7%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31.0%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18.7%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0.6%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6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むかわ町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</a:rPr>
                        <a:t>59.7%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38.2%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</a:rPr>
                        <a:t>2.1%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圏域内と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圏域外受療状況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</a:rPr>
                        <a:t>圏域内</a:t>
                      </a:r>
                      <a:r>
                        <a:rPr lang="en-US" altLang="ja-JP" sz="900" u="none" strike="noStrike" dirty="0" smtClean="0">
                          <a:effectLst/>
                        </a:rPr>
                        <a:t>82.9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％</a:t>
                      </a:r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札幌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西胆振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4.8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0.5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74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45" marR="7845" marT="784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269328" y="359222"/>
            <a:ext cx="3543017" cy="385011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+mn-ea"/>
              </a:rPr>
              <a:t>表４　入院患者の受療動向</a:t>
            </a:r>
            <a:endParaRPr lang="ja-JP" altLang="en-US" sz="12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29673" y="6352452"/>
            <a:ext cx="3670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（圏域内外の受療割合は圏域単位の比較で、市町の積み上げ数値とは異なる）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471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662153" y="6090347"/>
            <a:ext cx="43530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厚生労働省「医療計画作成支援データブック」平成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年度受療動向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6038251"/>
            <a:ext cx="5473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※NDB</a:t>
            </a:r>
            <a:r>
              <a:rPr lang="ja-JP" altLang="en-US" sz="900" dirty="0"/>
              <a:t>の利用ルールにより、以下の集計データは表示されません。</a:t>
            </a:r>
          </a:p>
          <a:p>
            <a:r>
              <a:rPr lang="en-US" altLang="ja-JP" sz="900" dirty="0"/>
              <a:t>ⅰ</a:t>
            </a:r>
            <a:r>
              <a:rPr lang="ja-JP" altLang="en-US" sz="900" dirty="0"/>
              <a:t>）人口</a:t>
            </a:r>
            <a:r>
              <a:rPr lang="en-US" altLang="ja-JP" sz="900" dirty="0"/>
              <a:t>2,000</a:t>
            </a:r>
            <a:r>
              <a:rPr lang="ja-JP" altLang="en-US" sz="900" dirty="0"/>
              <a:t>人未満の市区町村では、患者等の数を表示しないこと</a:t>
            </a:r>
            <a:r>
              <a:rPr lang="ja-JP" altLang="en-US" sz="900" dirty="0" smtClean="0"/>
              <a:t>。</a:t>
            </a:r>
            <a:endParaRPr lang="en-US" altLang="ja-JP" sz="900" dirty="0" smtClean="0"/>
          </a:p>
          <a:p>
            <a:r>
              <a:rPr lang="en-US" altLang="ja-JP" sz="900" dirty="0"/>
              <a:t>ⅱ</a:t>
            </a:r>
            <a:r>
              <a:rPr lang="ja-JP" altLang="en-US" sz="900" dirty="0"/>
              <a:t>）人口</a:t>
            </a:r>
            <a:r>
              <a:rPr lang="en-US" altLang="ja-JP" sz="900" dirty="0"/>
              <a:t>2,000</a:t>
            </a:r>
            <a:r>
              <a:rPr lang="ja-JP" altLang="en-US" sz="900" dirty="0"/>
              <a:t>人以上</a:t>
            </a:r>
            <a:r>
              <a:rPr lang="en-US" altLang="ja-JP" sz="900" dirty="0"/>
              <a:t>25,000</a:t>
            </a:r>
            <a:r>
              <a:rPr lang="ja-JP" altLang="en-US" sz="900" dirty="0"/>
              <a:t>人未満の市区町村では、患者等の数</a:t>
            </a:r>
            <a:r>
              <a:rPr lang="ja-JP" altLang="en-US" sz="900" dirty="0" smtClean="0"/>
              <a:t>が</a:t>
            </a:r>
            <a:r>
              <a:rPr lang="en-US" altLang="ja-JP" sz="900" dirty="0"/>
              <a:t>20</a:t>
            </a:r>
            <a:r>
              <a:rPr lang="ja-JP" altLang="en-US" sz="900" dirty="0"/>
              <a:t>未満になる集計単位が含まれないこと</a:t>
            </a:r>
            <a:r>
              <a:rPr lang="ja-JP" altLang="en-US" sz="900" dirty="0" smtClean="0"/>
              <a:t>。</a:t>
            </a:r>
            <a:endParaRPr lang="en-US" altLang="ja-JP" sz="900" dirty="0" smtClean="0"/>
          </a:p>
          <a:p>
            <a:r>
              <a:rPr lang="en-US" altLang="ja-JP" sz="900" dirty="0"/>
              <a:t>ⅲ</a:t>
            </a:r>
            <a:r>
              <a:rPr lang="ja-JP" altLang="en-US" sz="900" dirty="0"/>
              <a:t>）人口</a:t>
            </a:r>
            <a:r>
              <a:rPr lang="en-US" altLang="ja-JP" sz="900" dirty="0"/>
              <a:t>25,000</a:t>
            </a:r>
            <a:r>
              <a:rPr lang="ja-JP" altLang="en-US" sz="900" dirty="0"/>
              <a:t>人以上の市区町村では、患者等の数が</a:t>
            </a:r>
            <a:r>
              <a:rPr lang="en-US" altLang="ja-JP" sz="900" dirty="0"/>
              <a:t>10</a:t>
            </a:r>
            <a:r>
              <a:rPr lang="ja-JP" altLang="en-US" sz="900" dirty="0"/>
              <a:t>未満に</a:t>
            </a:r>
            <a:r>
              <a:rPr lang="ja-JP" altLang="en-US" sz="900" dirty="0" smtClean="0"/>
              <a:t>なる</a:t>
            </a:r>
            <a:r>
              <a:rPr lang="ja-JP" altLang="en-US" sz="900" dirty="0"/>
              <a:t>集計単位が含まれないこと。</a:t>
            </a:r>
            <a:endParaRPr kumimoji="1" lang="ja-JP" altLang="en-US" sz="9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289677"/>
              </p:ext>
            </p:extLst>
          </p:nvPr>
        </p:nvGraphicFramePr>
        <p:xfrm>
          <a:off x="841719" y="3923235"/>
          <a:ext cx="7826031" cy="1942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3279"/>
                <a:gridCol w="806594"/>
                <a:gridCol w="806594"/>
                <a:gridCol w="806594"/>
                <a:gridCol w="806594"/>
                <a:gridCol w="806594"/>
                <a:gridCol w="806594"/>
                <a:gridCol w="806594"/>
                <a:gridCol w="806594"/>
              </a:tblGrid>
              <a:tr h="2079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合計 </a:t>
                      </a:r>
                      <a:r>
                        <a:rPr lang="en-US" altLang="ja-JP" sz="1000" u="none" strike="noStrike" dirty="0">
                          <a:effectLst/>
                        </a:rPr>
                        <a:t>/ </a:t>
                      </a:r>
                      <a:r>
                        <a:rPr lang="ja-JP" altLang="en-US" sz="1000" u="none" strike="noStrike" dirty="0">
                          <a:effectLst/>
                        </a:rPr>
                        <a:t>総件数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医　　療　　機　　関　　市　　区　　町　　村　　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795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負担者市区町村名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苫小牧市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白老町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厚真町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安平町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むかわ町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札幌圏域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西胆振圏域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日高圏域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苫小牧市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97.3%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0.07%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0.00%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0.01%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0.01%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2.4%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0.1%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0.03%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白  老  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45.5%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40.7%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2.4%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11.3%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0.04%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厚  真  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46.6%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45.8%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1.4%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1.3%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4.8%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安  平  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32.9%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0.08%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48.3%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18.5%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0.02%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むかわ町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42.5%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0.05%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51.6%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4.3%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0.01%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1.2%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圏域内と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圏域外受療状況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圏域内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94.2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札幌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4.0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西胆振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1.5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9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48" marR="8648" marT="864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212837"/>
              </p:ext>
            </p:extLst>
          </p:nvPr>
        </p:nvGraphicFramePr>
        <p:xfrm>
          <a:off x="476250" y="742896"/>
          <a:ext cx="8191500" cy="325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269328" y="359222"/>
            <a:ext cx="3543017" cy="385011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+mn-ea"/>
              </a:rPr>
              <a:t>表５　外来患者の受療動向</a:t>
            </a:r>
            <a:endParaRPr lang="ja-JP" altLang="en-US" sz="12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44732" y="6355271"/>
            <a:ext cx="3670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（圏域内外の受療割合は圏域単位の比較で、市町の積み上げ数値とは異なる）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96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129948"/>
              </p:ext>
            </p:extLst>
          </p:nvPr>
        </p:nvGraphicFramePr>
        <p:xfrm>
          <a:off x="465858" y="356178"/>
          <a:ext cx="7916141" cy="6316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0767"/>
                <a:gridCol w="819150"/>
                <a:gridCol w="733425"/>
                <a:gridCol w="704850"/>
                <a:gridCol w="695325"/>
                <a:gridCol w="676275"/>
                <a:gridCol w="1276349"/>
              </a:tblGrid>
              <a:tr h="222174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全体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許可病床数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87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一般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療養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精神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感染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143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王子総合病院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135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苫小牧市立病院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382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378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（医社）養生館　苫小牧日翔病院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（医）同樹会　苫小牧病院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（社医）平成醫塾　苫小牧東病院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白老町立国民健康保険病院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（医社）養生館　青葉病院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勤医協苫小牧病院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むかわ町鵡川厚生病院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（社医）延山会　苫小牧澄川病院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（医）同和会　追分菊池病院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（医社）嵩仁会　苫都病院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（医社）眞和會　苫小牧病院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59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59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（医社）玄洋会　道央佐藤病院</a:t>
                      </a:r>
                      <a:endParaRPr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402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402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8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（社医）こぶし　植苗病院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110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（医）大島記念会　苫小牧緑ヶ丘病院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東胆振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2,725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1,421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557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743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999423" y="125346"/>
            <a:ext cx="18426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j-ea"/>
                <a:ea typeface="+mj-ea"/>
              </a:rPr>
              <a:t>※</a:t>
            </a:r>
            <a:r>
              <a:rPr lang="ja-JP" altLang="en-US" sz="900" dirty="0" smtClean="0">
                <a:latin typeface="+mj-ea"/>
                <a:ea typeface="+mj-ea"/>
              </a:rPr>
              <a:t>平成３０年７月１日現在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8474" y="45521"/>
            <a:ext cx="9144000" cy="2707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+mj-ea"/>
                <a:ea typeface="+mj-ea"/>
              </a:rPr>
              <a:t>　　　</a:t>
            </a:r>
            <a:r>
              <a:rPr kumimoji="0" lang="ja-JP" altLang="en-US" sz="1400" b="1" kern="0" dirty="0" smtClean="0">
                <a:solidFill>
                  <a:prstClr val="black"/>
                </a:solidFill>
                <a:latin typeface="+mj-ea"/>
                <a:ea typeface="+mj-ea"/>
              </a:rPr>
              <a:t>表７　病院の状況（許可病床数）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8916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021158"/>
              </p:ext>
            </p:extLst>
          </p:nvPr>
        </p:nvGraphicFramePr>
        <p:xfrm>
          <a:off x="351691" y="508486"/>
          <a:ext cx="8482819" cy="5610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9825"/>
                <a:gridCol w="541145"/>
                <a:gridCol w="511894"/>
                <a:gridCol w="509238"/>
                <a:gridCol w="499925"/>
                <a:gridCol w="511894"/>
                <a:gridCol w="599648"/>
                <a:gridCol w="555771"/>
                <a:gridCol w="628899"/>
                <a:gridCol w="643524"/>
                <a:gridCol w="628899"/>
                <a:gridCol w="892157"/>
              </a:tblGrid>
              <a:tr h="1172144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がん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]</a:t>
                      </a: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拠点◎指定○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脳卒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]</a:t>
                      </a: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急性期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回復期○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心筋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]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急性期◎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糖尿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]</a:t>
                      </a: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精神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]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認知症疾患センター◎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救急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]</a:t>
                      </a: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輪番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告示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]</a:t>
                      </a: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拠点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DMAT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［周産］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周産期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［小児］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地域医療センター◎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地域支援病院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［在宅］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療養支援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2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王子総合病院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661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苫小牧市立病院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◎○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◎○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地域センター　病院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392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医社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養生館　苫小牧日翔病院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310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同樹会　苫小牧病院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06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社医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平成醫塾　苫小牧東病院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31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白老町立国民健康保険病院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123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医社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養生館　青葉病院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774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勤医協苫小牧病院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i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en-US" altLang="ja-JP" sz="900" i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i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i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en-US" altLang="ja-JP" sz="900" i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i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i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i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i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774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むかわ町鵡川厚生病院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774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社医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延山会　苫小牧澄川病院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774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同和会　追分菊池病院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774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医社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嵩仁会　苫都病院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944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医社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眞和會　苫小牧病院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6429">
                <a:tc>
                  <a:txBody>
                    <a:bodyPr/>
                    <a:lstStyle/>
                    <a:p>
                      <a:pPr algn="l"/>
                      <a:r>
                        <a:rPr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医社</a:t>
                      </a:r>
                      <a:r>
                        <a:rPr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玄洋会　道央佐藤病院</a:t>
                      </a:r>
                      <a:endParaRPr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◎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96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社医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こぶし　植苗病院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716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大島記念会苫小牧緑ヶ丘病院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171459" y="267025"/>
            <a:ext cx="19725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j-ea"/>
              </a:rPr>
              <a:t>(</a:t>
            </a:r>
            <a:r>
              <a:rPr lang="ja-JP" altLang="en-US" sz="900" dirty="0" smtClean="0">
                <a:latin typeface="+mj-ea"/>
              </a:rPr>
              <a:t>平成</a:t>
            </a:r>
            <a:r>
              <a:rPr lang="en-US" altLang="ja-JP" sz="900" dirty="0" smtClean="0">
                <a:latin typeface="+mj-ea"/>
              </a:rPr>
              <a:t>30</a:t>
            </a:r>
            <a:r>
              <a:rPr lang="ja-JP" altLang="en-US" sz="900" dirty="0" smtClean="0">
                <a:latin typeface="+mj-ea"/>
              </a:rPr>
              <a:t>年</a:t>
            </a:r>
            <a:r>
              <a:rPr lang="en-US" altLang="ja-JP" sz="900" dirty="0">
                <a:latin typeface="+mj-ea"/>
              </a:rPr>
              <a:t>7</a:t>
            </a:r>
            <a:r>
              <a:rPr lang="ja-JP" altLang="en-US" sz="900" dirty="0">
                <a:latin typeface="+mj-ea"/>
              </a:rPr>
              <a:t>月</a:t>
            </a:r>
            <a:r>
              <a:rPr lang="en-US" altLang="ja-JP" sz="900" dirty="0">
                <a:latin typeface="+mj-ea"/>
              </a:rPr>
              <a:t>1</a:t>
            </a:r>
            <a:r>
              <a:rPr lang="ja-JP" altLang="en-US" sz="900" dirty="0">
                <a:latin typeface="+mj-ea"/>
              </a:rPr>
              <a:t>日時点</a:t>
            </a:r>
            <a:r>
              <a:rPr lang="ja-JP" altLang="en-US" sz="900" dirty="0" smtClean="0">
                <a:latin typeface="+mj-ea"/>
              </a:rPr>
              <a:t>の医療機能）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6947" y="131655"/>
            <a:ext cx="9144000" cy="2707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kern="0" dirty="0" smtClean="0">
                <a:solidFill>
                  <a:prstClr val="black"/>
                </a:solidFill>
                <a:latin typeface="+mn-ea"/>
              </a:rPr>
              <a:t>表８　病院の状況（担っている医療機能）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359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57382"/>
              </p:ext>
            </p:extLst>
          </p:nvPr>
        </p:nvGraphicFramePr>
        <p:xfrm>
          <a:off x="31377" y="734291"/>
          <a:ext cx="8829288" cy="60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691"/>
                <a:gridCol w="498054"/>
                <a:gridCol w="595857"/>
                <a:gridCol w="595857"/>
                <a:gridCol w="628960"/>
                <a:gridCol w="637215"/>
                <a:gridCol w="620705"/>
                <a:gridCol w="628960"/>
                <a:gridCol w="562754"/>
                <a:gridCol w="756674"/>
                <a:gridCol w="618186"/>
                <a:gridCol w="1661375"/>
              </a:tblGrid>
              <a:tr h="222395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許可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病床数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一般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療養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非稼働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※(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はうち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休棟中の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病床数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全体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稼働病床数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病床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利用率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入院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基本料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救急搬送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受入数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33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/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高度急性期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急性期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回復期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慢性期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50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王子総合病院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85.2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集中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3､</a:t>
                      </a:r>
                    </a:p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2,991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救急輪番制病院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38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苫小牧市立病院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378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358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335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71.4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新生集中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2､</a:t>
                      </a:r>
                    </a:p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1､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包括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3,138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地域センター病院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救急輪番制病院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他会計繰入金</a:t>
                      </a:r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1,280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,765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2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社医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平成醫塾苫小牧東病院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104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106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92.1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1､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ﾘﾊ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1､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療養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1､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緩和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84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7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（社医）延山会苫小牧澄川病院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99.8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1､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療養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（うち介護療養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90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床）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5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（医社）養生館苫小牧日翔病院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86.0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2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（医）同樹会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苫小牧病院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141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109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94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75.6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1､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療養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174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月急性期</a:t>
                      </a:r>
                      <a:r>
                        <a:rPr kumimoji="1" lang="en-US" altLang="ja-JP" sz="8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床を回復期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地域包括ケア病棟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へ転換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63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（医社）嵩仁会苫都病院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98.6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療養１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（うち介護療養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床）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2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勤医協苫小牧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　　　　　　　　　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i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95.5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リハ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22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（医社）玄洋会道央佐藤病院</a:t>
                      </a:r>
                      <a:endParaRPr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63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60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60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97.1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療養</a:t>
                      </a:r>
                      <a:r>
                        <a:rPr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</a:t>
                      </a:r>
                      <a:r>
                        <a:rPr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年７月１日慢性期</a:t>
                      </a:r>
                      <a:r>
                        <a:rPr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60</a:t>
                      </a:r>
                      <a:r>
                        <a:rPr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床を介護医療院へ転換</a:t>
                      </a:r>
                      <a:endParaRPr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2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（医社）眞和會苫小牧病院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59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59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59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82.9</a:t>
                      </a:r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療養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0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白老町立国民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健康保険病院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77.8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他会計繰入金</a:t>
                      </a:r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283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,039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2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（医社）養生館青葉病院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92.8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障害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2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（医）同和会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追分菊池病院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81.4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62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38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むかわ町鵡川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厚生病院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58.0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108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他会計繰入金</a:t>
                      </a:r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262</a:t>
                      </a:r>
                      <a:r>
                        <a:rPr kumimoji="1" lang="en-US" altLang="ja-JP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,778</a:t>
                      </a: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千円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4543865" y="346364"/>
            <a:ext cx="4559512" cy="38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+mj-ea"/>
                <a:ea typeface="+mj-ea"/>
              </a:rPr>
              <a:t>病床利用率＝在棟患者延べ数（年間）</a:t>
            </a:r>
            <a:r>
              <a:rPr lang="en-US" altLang="ja-JP" sz="800" dirty="0" smtClean="0">
                <a:solidFill>
                  <a:schemeClr val="tx1"/>
                </a:solidFill>
                <a:latin typeface="+mj-ea"/>
                <a:ea typeface="+mj-ea"/>
              </a:rPr>
              <a:t>÷</a:t>
            </a:r>
            <a:r>
              <a:rPr lang="ja-JP" altLang="en-US" sz="800" dirty="0">
                <a:solidFill>
                  <a:schemeClr val="tx1"/>
                </a:solidFill>
                <a:latin typeface="+mj-ea"/>
                <a:ea typeface="+mj-ea"/>
              </a:rPr>
              <a:t>（</a:t>
            </a:r>
            <a:r>
              <a:rPr lang="ja-JP" altLang="en-US" sz="800" dirty="0" smtClean="0">
                <a:solidFill>
                  <a:schemeClr val="tx1"/>
                </a:solidFill>
                <a:latin typeface="+mj-ea"/>
                <a:ea typeface="+mj-ea"/>
              </a:rPr>
              <a:t>稼働病床数</a:t>
            </a:r>
            <a:r>
              <a:rPr lang="en-US" altLang="ja-JP" sz="800" dirty="0" smtClean="0">
                <a:solidFill>
                  <a:schemeClr val="tx1"/>
                </a:solidFill>
                <a:latin typeface="+mj-ea"/>
                <a:ea typeface="+mj-ea"/>
              </a:rPr>
              <a:t>×366</a:t>
            </a:r>
            <a:r>
              <a:rPr lang="ja-JP" altLang="en-US" sz="800" dirty="0" smtClean="0">
                <a:solidFill>
                  <a:schemeClr val="tx1"/>
                </a:solidFill>
                <a:latin typeface="+mj-ea"/>
                <a:ea typeface="+mj-ea"/>
              </a:rPr>
              <a:t>）</a:t>
            </a:r>
            <a:r>
              <a:rPr lang="en-US" altLang="ja-JP" sz="800" dirty="0" smtClean="0">
                <a:solidFill>
                  <a:schemeClr val="tx1"/>
                </a:solidFill>
                <a:latin typeface="+mj-ea"/>
                <a:ea typeface="+mj-ea"/>
              </a:rPr>
              <a:t>×100</a:t>
            </a:r>
          </a:p>
          <a:p>
            <a:endParaRPr lang="en-US" altLang="ja-JP" sz="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+mj-ea"/>
                <a:ea typeface="+mj-ea"/>
              </a:rPr>
              <a:t>救急搬送受入数</a:t>
            </a:r>
            <a:r>
              <a:rPr lang="ja-JP" altLang="en-US" sz="900" dirty="0">
                <a:solidFill>
                  <a:schemeClr val="tx1"/>
                </a:solidFill>
                <a:latin typeface="+mj-ea"/>
                <a:ea typeface="+mj-ea"/>
              </a:rPr>
              <a:t>＝救急車や救急医療用ヘリコプター等により搬送され受け入れた患者数</a:t>
            </a:r>
            <a:endParaRPr kumimoji="1" lang="ja-JP" altLang="en-US" sz="9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909" y="346364"/>
            <a:ext cx="184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j-ea"/>
                <a:ea typeface="+mj-ea"/>
              </a:rPr>
              <a:t>※H28</a:t>
            </a:r>
            <a:r>
              <a:rPr lang="ja-JP" altLang="en-US" sz="900" dirty="0" smtClean="0">
                <a:latin typeface="+mj-ea"/>
                <a:ea typeface="+mj-ea"/>
              </a:rPr>
              <a:t>病床機能報告から作成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j-ea"/>
              </a:rPr>
              <a:t>平成</a:t>
            </a:r>
            <a:r>
              <a:rPr lang="en-US" altLang="ja-JP" sz="900" dirty="0" smtClean="0">
                <a:latin typeface="+mj-ea"/>
              </a:rPr>
              <a:t>28</a:t>
            </a:r>
            <a:r>
              <a:rPr lang="ja-JP" altLang="en-US" sz="900" dirty="0" smtClean="0">
                <a:latin typeface="+mj-ea"/>
              </a:rPr>
              <a:t>年</a:t>
            </a:r>
            <a:r>
              <a:rPr lang="en-US" altLang="ja-JP" sz="900" dirty="0">
                <a:latin typeface="+mj-ea"/>
              </a:rPr>
              <a:t>7</a:t>
            </a:r>
            <a:r>
              <a:rPr lang="ja-JP" altLang="en-US" sz="900" dirty="0">
                <a:latin typeface="+mj-ea"/>
              </a:rPr>
              <a:t>月</a:t>
            </a:r>
            <a:r>
              <a:rPr lang="en-US" altLang="ja-JP" sz="900" dirty="0">
                <a:latin typeface="+mj-ea"/>
              </a:rPr>
              <a:t>1</a:t>
            </a:r>
            <a:r>
              <a:rPr lang="ja-JP" altLang="en-US" sz="900" dirty="0">
                <a:latin typeface="+mj-ea"/>
              </a:rPr>
              <a:t>日時点の機能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45521"/>
            <a:ext cx="9144000" cy="2707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kern="0" dirty="0" smtClean="0">
                <a:solidFill>
                  <a:prstClr val="black"/>
                </a:solidFill>
                <a:latin typeface="+mn-ea"/>
              </a:rPr>
              <a:t>表９　病院の状況（病床機能、稼働病床数、病床利用率）　　</a:t>
            </a:r>
            <a:r>
              <a:rPr kumimoji="0" lang="en-US" altLang="ja-JP" sz="1400" b="1" kern="0" dirty="0" smtClean="0">
                <a:solidFill>
                  <a:prstClr val="black"/>
                </a:solidFill>
                <a:latin typeface="+mn-ea"/>
              </a:rPr>
              <a:t>※</a:t>
            </a:r>
            <a:r>
              <a:rPr kumimoji="0" lang="ja-JP" altLang="en-US" sz="1400" b="1" kern="0" dirty="0" smtClean="0">
                <a:solidFill>
                  <a:prstClr val="black"/>
                </a:solidFill>
                <a:latin typeface="+mn-ea"/>
              </a:rPr>
              <a:t>東胆振構想区域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802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1539</Words>
  <Application>Microsoft Office PowerPoint</Application>
  <PresentationFormat>画面に合わせる (4:3)</PresentationFormat>
  <Paragraphs>752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HG丸ｺﾞｼｯｸM-PRO</vt:lpstr>
      <vt:lpstr>ＭＳ Ｐゴシック</vt:lpstr>
      <vt:lpstr>宋体</vt:lpstr>
      <vt:lpstr>Arial</vt:lpstr>
      <vt:lpstr>Calibri</vt:lpstr>
      <vt:lpstr>Calibri Light</vt:lpstr>
      <vt:lpstr>4_Office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小川＿善之</dc:creator>
  <cp:lastModifiedBy>野崎＿朋臣</cp:lastModifiedBy>
  <cp:revision>243</cp:revision>
  <cp:lastPrinted>2018-09-04T08:15:34Z</cp:lastPrinted>
  <dcterms:modified xsi:type="dcterms:W3CDTF">2018-09-04T08:16:38Z</dcterms:modified>
</cp:coreProperties>
</file>